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64" r:id="rId6"/>
    <p:sldId id="270" r:id="rId7"/>
    <p:sldId id="259" r:id="rId8"/>
    <p:sldId id="268" r:id="rId9"/>
    <p:sldId id="260" r:id="rId10"/>
    <p:sldId id="267" r:id="rId11"/>
    <p:sldId id="261" r:id="rId12"/>
    <p:sldId id="262" r:id="rId13"/>
    <p:sldId id="269" r:id="rId14"/>
    <p:sldId id="263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07D3CC-CBE0-4D99-847A-0BCD6700E3DE}" type="datetimeFigureOut">
              <a:rPr lang="en-US" smtClean="0"/>
              <a:pPr/>
              <a:t>21-Dec-22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253B0B-FE5D-4815-ABC7-CD88D59E2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07D3CC-CBE0-4D99-847A-0BCD6700E3DE}" type="datetimeFigureOut">
              <a:rPr lang="en-US" smtClean="0"/>
              <a:pPr/>
              <a:t>21-Dec-22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253B0B-FE5D-4815-ABC7-CD88D59E2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07D3CC-CBE0-4D99-847A-0BCD6700E3DE}" type="datetimeFigureOut">
              <a:rPr lang="en-US" smtClean="0"/>
              <a:pPr/>
              <a:t>21-Dec-22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253B0B-FE5D-4815-ABC7-CD88D59E2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07D3CC-CBE0-4D99-847A-0BCD6700E3DE}" type="datetimeFigureOut">
              <a:rPr lang="en-US" smtClean="0"/>
              <a:pPr/>
              <a:t>21-Dec-22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253B0B-FE5D-4815-ABC7-CD88D59E2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07D3CC-CBE0-4D99-847A-0BCD6700E3DE}" type="datetimeFigureOut">
              <a:rPr lang="en-US" smtClean="0"/>
              <a:pPr/>
              <a:t>21-Dec-22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253B0B-FE5D-4815-ABC7-CD88D59E2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07D3CC-CBE0-4D99-847A-0BCD6700E3DE}" type="datetimeFigureOut">
              <a:rPr lang="en-US" smtClean="0"/>
              <a:pPr/>
              <a:t>21-Dec-22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253B0B-FE5D-4815-ABC7-CD88D59E2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07D3CC-CBE0-4D99-847A-0BCD6700E3DE}" type="datetimeFigureOut">
              <a:rPr lang="en-US" smtClean="0"/>
              <a:pPr/>
              <a:t>21-Dec-22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253B0B-FE5D-4815-ABC7-CD88D59E2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07D3CC-CBE0-4D99-847A-0BCD6700E3DE}" type="datetimeFigureOut">
              <a:rPr lang="en-US" smtClean="0"/>
              <a:pPr/>
              <a:t>21-Dec-22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253B0B-FE5D-4815-ABC7-CD88D59E2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07D3CC-CBE0-4D99-847A-0BCD6700E3DE}" type="datetimeFigureOut">
              <a:rPr lang="en-US" smtClean="0"/>
              <a:pPr/>
              <a:t>21-Dec-22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253B0B-FE5D-4815-ABC7-CD88D59E2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07D3CC-CBE0-4D99-847A-0BCD6700E3DE}" type="datetimeFigureOut">
              <a:rPr lang="en-US" smtClean="0"/>
              <a:pPr/>
              <a:t>21-Dec-22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253B0B-FE5D-4815-ABC7-CD88D59E2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07D3CC-CBE0-4D99-847A-0BCD6700E3DE}" type="datetimeFigureOut">
              <a:rPr lang="en-US" smtClean="0"/>
              <a:pPr/>
              <a:t>21-Dec-22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253B0B-FE5D-4815-ABC7-CD88D59E21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607D3CC-CBE0-4D99-847A-0BCD6700E3DE}" type="datetimeFigureOut">
              <a:rPr lang="en-US" smtClean="0"/>
              <a:pPr/>
              <a:t>21-Dec-22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8253B0B-FE5D-4815-ABC7-CD88D59E2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Indian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Constitution  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SEM-IV, CC-X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DEBABRATA NANDI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mbedkar as a young m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8600"/>
            <a:ext cx="71628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constitution of India provides a framework for a democratic and parliamentary form </a:t>
            </a:r>
            <a:r>
              <a:rPr lang="en-US" dirty="0" smtClean="0"/>
              <a:t>of government</a:t>
            </a:r>
            <a:r>
              <a:rPr lang="en-US" dirty="0"/>
              <a:t>. India is to be a federal nation. The principle of federation was adopted with a provision </a:t>
            </a:r>
            <a:r>
              <a:rPr lang="en-US" dirty="0" smtClean="0"/>
              <a:t>of strong </a:t>
            </a:r>
            <a:r>
              <a:rPr lang="en-US" dirty="0"/>
              <a:t>centre. The sphere of influence was divided into three parts union, state and concurrent. </a:t>
            </a:r>
            <a:r>
              <a:rPr lang="en-US" dirty="0" smtClean="0"/>
              <a:t>The basic </a:t>
            </a:r>
            <a:r>
              <a:rPr lang="en-US" dirty="0"/>
              <a:t>philosophy of the constitution, its moving spirit is to be found in the preamble. The </a:t>
            </a:r>
            <a:r>
              <a:rPr lang="en-US" dirty="0" smtClean="0"/>
              <a:t>preamble was </a:t>
            </a:r>
            <a:r>
              <a:rPr lang="en-US" dirty="0"/>
              <a:t>based on the objective resolution drafted by Nehru on 13 December 1946</a:t>
            </a:r>
            <a:r>
              <a:rPr lang="en-US" dirty="0" smtClean="0"/>
              <a:t>..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 The preamble states that the people of India in the constituent assembly made a solemn resolve to secure to all citizens, justice, social, economic and political; liberty of thought, expression, belief, faith worship, equality of status and opportunity, to promote among them all fraternity assuring dignity of an individual and the unity of nation.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upload.wikimedia.org/wikipedia/commons/thumb/4/4d/Constitution_of_India.jpg/800px-Constitution_of_Ind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8763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Granville Austin argues that the core of the commitment to the social revolution lays in part III and </a:t>
            </a:r>
            <a:r>
              <a:rPr lang="en-US" b="1" dirty="0" smtClean="0"/>
              <a:t>IV </a:t>
            </a:r>
            <a:r>
              <a:rPr lang="en-US" dirty="0" smtClean="0"/>
              <a:t>in </a:t>
            </a:r>
            <a:r>
              <a:rPr lang="en-US" dirty="0">
                <a:solidFill>
                  <a:srgbClr val="FF0000"/>
                </a:solidFill>
              </a:rPr>
              <a:t>the fundamental rights </a:t>
            </a:r>
            <a:r>
              <a:rPr lang="en-US" dirty="0"/>
              <a:t>and in </a:t>
            </a:r>
            <a:r>
              <a:rPr lang="en-US" dirty="0">
                <a:solidFill>
                  <a:srgbClr val="FF0000"/>
                </a:solidFill>
              </a:rPr>
              <a:t>the directive principles of state policy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intention behind the inclusion of the Directive </a:t>
            </a:r>
            <a:r>
              <a:rPr lang="en-US" dirty="0" smtClean="0"/>
              <a:t>principles contained </a:t>
            </a:r>
            <a:r>
              <a:rPr lang="en-US" dirty="0"/>
              <a:t>in article 38 which says that state shall strive to promote the welfare of the people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211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Thank you 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3923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ONSTITU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042986"/>
            <a:ext cx="5791200" cy="49006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564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With 395 articles and 12 schedules the constitution of India is probably the longest in the </a:t>
            </a:r>
            <a:r>
              <a:rPr lang="en-US" dirty="0" smtClean="0"/>
              <a:t>world.</a:t>
            </a:r>
            <a:endParaRPr lang="en-US" dirty="0"/>
          </a:p>
          <a:p>
            <a:r>
              <a:rPr lang="en-US" dirty="0"/>
              <a:t>coming into effect in January 1950 it was framed over a period of three years between </a:t>
            </a:r>
            <a:r>
              <a:rPr lang="en-US" dirty="0" smtClean="0"/>
              <a:t>December 1946 </a:t>
            </a:r>
            <a:r>
              <a:rPr lang="en-US" dirty="0"/>
              <a:t>and December 1949. Its drafts were discussed clause by clause in the constituent assembly </a:t>
            </a:r>
            <a:r>
              <a:rPr lang="en-US" dirty="0" smtClean="0"/>
              <a:t>of India</a:t>
            </a:r>
            <a:r>
              <a:rPr lang="en-US" dirty="0"/>
              <a:t>. In between the sessions the work of revising and refining the drafts were carried out by </a:t>
            </a:r>
            <a:r>
              <a:rPr lang="en-US" dirty="0" smtClean="0"/>
              <a:t>various committees </a:t>
            </a:r>
            <a:r>
              <a:rPr lang="en-US" dirty="0"/>
              <a:t>and sub-committees. The process of evolution of constitution began many </a:t>
            </a:r>
            <a:r>
              <a:rPr lang="en-US" dirty="0" smtClean="0"/>
              <a:t>decades before </a:t>
            </a:r>
            <a:r>
              <a:rPr lang="en-US" dirty="0"/>
              <a:t>26 January 1950.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meeting of the Constituent Assembly was held on 9 December 1946 which has been</a:t>
            </a:r>
          </a:p>
          <a:p>
            <a:r>
              <a:rPr lang="en-US" dirty="0"/>
              <a:t>considered as a historic day. It was on this day constituent assembly began its first session.</a:t>
            </a:r>
          </a:p>
        </p:txBody>
      </p:sp>
      <p:pic>
        <p:nvPicPr>
          <p:cNvPr id="19458" name="Picture 2" descr="Seal of the Constituent Assembly of India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810000"/>
            <a:ext cx="31242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fundamental rights in the constitution was imperative as it had figured in the 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</a:rPr>
              <a:t>Motilal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 Nehru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eport </a:t>
            </a:r>
            <a:r>
              <a:rPr lang="en-US" dirty="0" smtClean="0"/>
              <a:t>of </a:t>
            </a:r>
            <a:r>
              <a:rPr lang="en-US" dirty="0"/>
              <a:t>1928. It not only represented advanced democratic thought but was also a convenient way </a:t>
            </a:r>
            <a:r>
              <a:rPr lang="en-US" dirty="0" smtClean="0"/>
              <a:t>of setting </a:t>
            </a:r>
            <a:r>
              <a:rPr lang="en-US" dirty="0"/>
              <a:t>at rest the fears of minorities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First day (9 December 1946) of the Constituent Assembly. From right: B. G. Kher and Sardar Vallabhai Patel; K. M. Munshi is seated behind Patel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85800"/>
            <a:ext cx="7543800" cy="5838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8944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Constituent Assembly met between 1946 and 1949 against a backdrop of food scarcity, </a:t>
            </a:r>
            <a:r>
              <a:rPr lang="en-US" dirty="0" smtClean="0"/>
              <a:t>religious riots</a:t>
            </a:r>
            <a:r>
              <a:rPr lang="en-US" dirty="0"/>
              <a:t>, refugee resettlement and class war. The CA had more than 300 members. In his </a:t>
            </a:r>
            <a:r>
              <a:rPr lang="en-US" dirty="0" smtClean="0"/>
              <a:t>magisterial history </a:t>
            </a:r>
            <a:r>
              <a:rPr lang="en-US" dirty="0"/>
              <a:t>of the Indian constitution </a:t>
            </a:r>
            <a:r>
              <a:rPr lang="en-US" b="1" dirty="0"/>
              <a:t>G. Austin identifies twenty as being the most influential. </a:t>
            </a:r>
            <a:r>
              <a:rPr lang="en-US" dirty="0"/>
              <a:t>Among </a:t>
            </a:r>
            <a:r>
              <a:rPr lang="en-US" dirty="0" smtClean="0"/>
              <a:t>the congress </a:t>
            </a:r>
            <a:r>
              <a:rPr lang="en-US" dirty="0"/>
              <a:t>members three most important leaders who played a crucial role in the </a:t>
            </a:r>
            <a:r>
              <a:rPr lang="en-US" dirty="0" smtClean="0"/>
              <a:t>Constituent Assembly </a:t>
            </a:r>
            <a:r>
              <a:rPr lang="en-US" dirty="0"/>
              <a:t>were the </a:t>
            </a:r>
            <a:r>
              <a:rPr lang="en-US" dirty="0" err="1"/>
              <a:t>Rajendra</a:t>
            </a:r>
            <a:r>
              <a:rPr lang="en-US" dirty="0"/>
              <a:t> Prasad, Nehru and Patel. </a:t>
            </a:r>
            <a:r>
              <a:rPr lang="en-US" dirty="0">
                <a:solidFill>
                  <a:srgbClr val="FF0000"/>
                </a:solidFill>
              </a:rPr>
              <a:t>Dr. </a:t>
            </a:r>
            <a:r>
              <a:rPr lang="en-US" dirty="0" err="1">
                <a:solidFill>
                  <a:srgbClr val="FF0000"/>
                </a:solidFill>
              </a:rPr>
              <a:t>Rajendra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Prasad was elected as </a:t>
            </a:r>
            <a:r>
              <a:rPr lang="en-US" dirty="0" smtClean="0"/>
              <a:t>the chairman/President </a:t>
            </a:r>
            <a:r>
              <a:rPr lang="en-US" dirty="0"/>
              <a:t>of the assembly. </a:t>
            </a:r>
            <a:r>
              <a:rPr lang="en-US" dirty="0">
                <a:solidFill>
                  <a:srgbClr val="FF0000"/>
                </a:solidFill>
              </a:rPr>
              <a:t>Nehru</a:t>
            </a:r>
            <a:r>
              <a:rPr lang="en-US" dirty="0"/>
              <a:t> delivered his first major speech in the assembly on 13</a:t>
            </a:r>
          </a:p>
          <a:p>
            <a:r>
              <a:rPr lang="en-US" dirty="0"/>
              <a:t>December 1946 when he moved the objective resolution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Jneh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143000"/>
            <a:ext cx="2514600" cy="3611881"/>
          </a:xfrm>
          <a:prstGeom prst="rect">
            <a:avLst/>
          </a:prstGeom>
          <a:noFill/>
        </p:spPr>
      </p:pic>
      <p:pic>
        <p:nvPicPr>
          <p:cNvPr id="25604" name="Picture 4" descr="Sardar patel (cropped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914400"/>
            <a:ext cx="2295972" cy="3657600"/>
          </a:xfrm>
          <a:prstGeom prst="rect">
            <a:avLst/>
          </a:prstGeom>
          <a:noFill/>
        </p:spPr>
      </p:pic>
      <p:pic>
        <p:nvPicPr>
          <p:cNvPr id="25606" name="Picture 6" descr="Rajendra Prasad (Indian President), signed image for Walter Nash (NZ Prime Minister), 1958 (1601760953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838200"/>
            <a:ext cx="22860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41848"/>
          </a:xfrm>
        </p:spPr>
        <p:txBody>
          <a:bodyPr/>
          <a:lstStyle/>
          <a:p>
            <a:r>
              <a:rPr lang="en-US" dirty="0"/>
              <a:t>Dr</a:t>
            </a:r>
            <a:r>
              <a:rPr lang="en-US" dirty="0">
                <a:solidFill>
                  <a:srgbClr val="FF0000"/>
                </a:solidFill>
              </a:rPr>
              <a:t>. B.R </a:t>
            </a:r>
            <a:r>
              <a:rPr lang="en-US" dirty="0" err="1">
                <a:solidFill>
                  <a:srgbClr val="FF0000"/>
                </a:solidFill>
              </a:rPr>
              <a:t>Ambedkar</a:t>
            </a:r>
            <a:r>
              <a:rPr lang="en-US" dirty="0"/>
              <a:t>. He was </a:t>
            </a:r>
            <a:r>
              <a:rPr lang="en-US" dirty="0" smtClean="0"/>
              <a:t>the chairman </a:t>
            </a:r>
            <a:r>
              <a:rPr lang="en-US" dirty="0"/>
              <a:t>of the drafting committee of the Indian Constitution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Two </a:t>
            </a:r>
            <a:r>
              <a:rPr lang="en-US" dirty="0"/>
              <a:t>other prominent leaders with </a:t>
            </a:r>
            <a:r>
              <a:rPr lang="en-US" dirty="0" smtClean="0"/>
              <a:t>him were </a:t>
            </a:r>
            <a:r>
              <a:rPr lang="en-US" dirty="0">
                <a:solidFill>
                  <a:srgbClr val="FF0000"/>
                </a:solidFill>
              </a:rPr>
              <a:t>K.M </a:t>
            </a:r>
            <a:r>
              <a:rPr lang="en-US" dirty="0" err="1">
                <a:solidFill>
                  <a:srgbClr val="FF0000"/>
                </a:solidFill>
              </a:rPr>
              <a:t>Munshi</a:t>
            </a:r>
            <a:r>
              <a:rPr lang="en-US" dirty="0">
                <a:solidFill>
                  <a:srgbClr val="FF0000"/>
                </a:solidFill>
              </a:rPr>
              <a:t> and </a:t>
            </a:r>
            <a:r>
              <a:rPr lang="en-US" dirty="0" err="1">
                <a:solidFill>
                  <a:srgbClr val="FF0000"/>
                </a:solidFill>
              </a:rPr>
              <a:t>Alladi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Krishnaswami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Aiyar</a:t>
            </a:r>
            <a:r>
              <a:rPr lang="en-US" dirty="0"/>
              <a:t>. B.N Rau served as constitution advisor to </a:t>
            </a:r>
            <a:r>
              <a:rPr lang="en-US" dirty="0" smtClean="0"/>
              <a:t>the government </a:t>
            </a:r>
            <a:r>
              <a:rPr lang="en-US" dirty="0"/>
              <a:t>of India.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</TotalTime>
  <Words>534</Words>
  <Application>Microsoft Office PowerPoint</Application>
  <PresentationFormat>On-screen Show (4:3)</PresentationFormat>
  <Paragraphs>20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Aspect</vt:lpstr>
      <vt:lpstr>Indian Constitution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constitution</dc:title>
  <dc:creator>admin</dc:creator>
  <cp:lastModifiedBy>admin</cp:lastModifiedBy>
  <cp:revision>8</cp:revision>
  <dcterms:created xsi:type="dcterms:W3CDTF">2019-01-25T04:59:39Z</dcterms:created>
  <dcterms:modified xsi:type="dcterms:W3CDTF">2022-12-21T07:30:04Z</dcterms:modified>
</cp:coreProperties>
</file>